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1140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7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8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7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0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6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31934"/>
            <a:ext cx="1219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9600" dirty="0">
                <a:latin typeface="Gloucester MT Extra Condensed" panose="02030808020601010101" pitchFamily="18" charset="0"/>
              </a:rPr>
              <a:t>Optics Laboratory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2nd Grade - 1st Semester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2018/2019</a:t>
            </a:r>
          </a:p>
          <a:p>
            <a:endParaRPr lang="en-US" dirty="0">
              <a:latin typeface="Gloucester MT Extra Condensed" panose="02030808020601010101" pitchFamily="18" charset="0"/>
            </a:endParaRPr>
          </a:p>
          <a:p>
            <a:pPr algn="ctr"/>
            <a:r>
              <a:rPr lang="en-US" sz="3600" u="sng" dirty="0">
                <a:latin typeface="Gloucester MT Extra Condensed" panose="02030808020601010101" pitchFamily="18" charset="0"/>
              </a:rPr>
              <a:t>Instructors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Prof. Dr. Sabah Ibrahim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</a:t>
            </a:r>
            <a:r>
              <a:rPr lang="en-US" dirty="0" err="1">
                <a:latin typeface="Gloucester MT Extra Condensed" panose="02030808020601010101" pitchFamily="18" charset="0"/>
              </a:rPr>
              <a:t>Muhanned</a:t>
            </a:r>
            <a:r>
              <a:rPr lang="en-US" dirty="0">
                <a:latin typeface="Gloucester MT Extra Condensed" panose="02030808020601010101" pitchFamily="18" charset="0"/>
              </a:rPr>
              <a:t> Jamal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Najwa Ibrahim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92" y="602289"/>
            <a:ext cx="19177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341" y="754689"/>
            <a:ext cx="201506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029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Gloucester MT Extra Condensed" panose="02030808020601010101" pitchFamily="18" charset="0"/>
              </a:rPr>
              <a:t>Experiment Four</a:t>
            </a:r>
            <a:br>
              <a:rPr lang="en-US" sz="4000" b="1" dirty="0" smtClean="0">
                <a:latin typeface="Gloucester MT Extra Condensed" panose="02030808020601010101" pitchFamily="18" charset="0"/>
              </a:rPr>
            </a:br>
            <a:r>
              <a:rPr lang="en-US" sz="4000" b="1" dirty="0">
                <a:latin typeface="Gloucester MT Extra Condensed" panose="02030808020601010101" pitchFamily="18" charset="0"/>
              </a:rPr>
              <a:t>Determining Focal Length of Concave Lens Using a Convex Lens.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1696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sz="2400" b="1" u="heavy" dirty="0" smtClean="0">
                    <a:latin typeface="Gloucester MT Extra Condensed" panose="02030808020601010101" pitchFamily="18" charset="0"/>
                  </a:rPr>
                  <a:t>Objectives: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100" dirty="0">
                    <a:latin typeface="Gloucester MT Extra Condensed" panose="02030808020601010101" pitchFamily="18" charset="0"/>
                  </a:rPr>
                  <a:t>Determining the focal length of a concave lens by using a convex lens.</a:t>
                </a:r>
              </a:p>
              <a:p>
                <a:pPr marL="0" lvl="0" indent="0">
                  <a:buNone/>
                </a:pPr>
                <a:r>
                  <a:rPr lang="en-US" sz="2400" b="1" u="heavy" dirty="0" smtClean="0">
                    <a:latin typeface="Gloucester MT Extra Condensed" panose="02030808020601010101" pitchFamily="18" charset="0"/>
                  </a:rPr>
                  <a:t>Apparatus:</a:t>
                </a:r>
              </a:p>
              <a:p>
                <a:pPr marL="0" lvl="0" indent="0">
                  <a:buNone/>
                </a:pPr>
                <a:r>
                  <a:rPr lang="en-US" sz="2100" dirty="0">
                    <a:latin typeface="Gloucester MT Extra Condensed" panose="02030808020601010101" pitchFamily="18" charset="0"/>
                  </a:rPr>
                  <a:t>An optical bench, Stands or holders, Convex lens, Concave lens, Light source.</a:t>
                </a:r>
              </a:p>
              <a:p>
                <a:pPr marL="0" lvl="0" indent="0">
                  <a:buNone/>
                </a:pPr>
                <a:r>
                  <a:rPr lang="en-US" sz="2400" b="1" u="heavy" dirty="0" smtClean="0">
                    <a:latin typeface="Gloucester MT Extra Condensed" panose="02030808020601010101" pitchFamily="18" charset="0"/>
                  </a:rPr>
                  <a:t>Theory</a:t>
                </a:r>
                <a:r>
                  <a:rPr lang="en-US" sz="2400" b="1" u="heavy" dirty="0">
                    <a:latin typeface="Gloucester MT Extra Condensed" panose="02030808020601010101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100" dirty="0">
                    <a:latin typeface="Gloucester MT Extra Condensed" panose="02030808020601010101" pitchFamily="18" charset="0"/>
                  </a:rPr>
                  <a:t>As a concave lens always forms a virtual image, its focal length cannot be found </a:t>
                </a:r>
                <a:r>
                  <a:rPr lang="en-US" sz="2100" dirty="0" smtClean="0">
                    <a:latin typeface="Gloucester MT Extra Condensed" panose="02030808020601010101" pitchFamily="18" charset="0"/>
                  </a:rPr>
                  <a:t>directly</a:t>
                </a:r>
              </a:p>
              <a:p>
                <a:pPr marL="0" indent="0">
                  <a:buNone/>
                </a:pPr>
                <a:r>
                  <a:rPr lang="en-US" sz="2100" dirty="0" smtClean="0">
                    <a:latin typeface="Gloucester MT Extra Condensed" panose="02030808020601010101" pitchFamily="18" charset="0"/>
                  </a:rPr>
                  <a:t>as </a:t>
                </a:r>
                <a:r>
                  <a:rPr lang="en-US" sz="2100" dirty="0">
                    <a:latin typeface="Gloucester MT Extra Condensed" panose="02030808020601010101" pitchFamily="18" charset="0"/>
                  </a:rPr>
                  <a:t>for a convex lens. For this purpose, indirect method is used, as described below. An </a:t>
                </a:r>
                <a:endParaRPr lang="en-US" sz="2100" dirty="0" smtClean="0">
                  <a:latin typeface="Gloucester MT Extra Condensed" panose="02030808020601010101" pitchFamily="18" charset="0"/>
                </a:endParaRPr>
              </a:p>
              <a:p>
                <a:pPr marL="0" indent="0">
                  <a:buNone/>
                </a:pPr>
                <a:r>
                  <a:rPr lang="en-US" sz="2100" dirty="0" smtClean="0">
                    <a:latin typeface="Gloucester MT Extra Condensed" panose="02030808020601010101" pitchFamily="18" charset="0"/>
                  </a:rPr>
                  <a:t>object </a:t>
                </a:r>
                <a14:m>
                  <m:oMath xmlns:m="http://schemas.openxmlformats.org/officeDocument/2006/math">
                    <m:r>
                      <a:rPr lang="en-US" sz="2100">
                        <a:latin typeface="Cambria Math"/>
                      </a:rPr>
                      <m:t>(</m:t>
                    </m:r>
                    <m:r>
                      <a:rPr lang="en-US" sz="2100">
                        <a:latin typeface="Cambria Math"/>
                      </a:rPr>
                      <m:t>𝑶</m:t>
                    </m:r>
                    <m:r>
                      <a:rPr lang="en-US" sz="2100">
                        <a:latin typeface="Cambria Math"/>
                      </a:rPr>
                      <m:t>)</m:t>
                    </m:r>
                  </m:oMath>
                </a14:m>
                <a:r>
                  <a:rPr lang="en-US" sz="2100" dirty="0">
                    <a:latin typeface="Gloucester MT Extra Condensed" panose="02030808020601010101" pitchFamily="18" charset="0"/>
                  </a:rPr>
                  <a:t> is placed on one side of a convex lens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100">
                            <a:latin typeface="Cambria Math"/>
                          </a:rPr>
                          <m:t>(</m:t>
                        </m:r>
                        <m:r>
                          <a:rPr lang="en-US" sz="210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sz="210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100">
                        <a:latin typeface="Cambria Math"/>
                      </a:rPr>
                      <m:t>)</m:t>
                    </m:r>
                  </m:oMath>
                </a14:m>
                <a:r>
                  <a:rPr lang="en-US" sz="2100" dirty="0">
                    <a:latin typeface="Gloucester MT Extra Condensed" panose="02030808020601010101" pitchFamily="18" charset="0"/>
                  </a:rPr>
                  <a:t> and its real inverted image </a:t>
                </a:r>
                <a14:m>
                  <m:oMath xmlns:m="http://schemas.openxmlformats.org/officeDocument/2006/math">
                    <m:r>
                      <a:rPr lang="en-US" sz="2100">
                        <a:latin typeface="Cambria Math"/>
                      </a:rPr>
                      <m:t>(</m:t>
                    </m:r>
                    <m:r>
                      <a:rPr lang="en-US" sz="2100">
                        <a:latin typeface="Cambria Math"/>
                      </a:rPr>
                      <m:t>𝑰</m:t>
                    </m:r>
                    <m:r>
                      <a:rPr lang="en-US" sz="2100">
                        <a:latin typeface="Cambria Math"/>
                      </a:rPr>
                      <m:t>)</m:t>
                    </m:r>
                  </m:oMath>
                </a14:m>
                <a:endParaRPr lang="en-US" sz="2100" dirty="0" smtClean="0">
                  <a:latin typeface="Gloucester MT Extra Condensed" panose="02030808020601010101" pitchFamily="18" charset="0"/>
                </a:endParaRPr>
              </a:p>
              <a:p>
                <a:pPr marL="0" indent="0">
                  <a:buNone/>
                </a:pPr>
                <a:r>
                  <a:rPr lang="en-US" sz="2100" dirty="0" smtClean="0">
                    <a:latin typeface="Gloucester MT Extra Condensed" panose="02030808020601010101" pitchFamily="18" charset="0"/>
                  </a:rPr>
                  <a:t>is </a:t>
                </a:r>
                <a:r>
                  <a:rPr lang="en-US" sz="2100" dirty="0">
                    <a:latin typeface="Gloucester MT Extra Condensed" panose="02030808020601010101" pitchFamily="18" charset="0"/>
                  </a:rPr>
                  <a:t>located (by image) on the other side as shown in ray diagram. </a:t>
                </a:r>
                <a:r>
                  <a:rPr lang="en-US" sz="2100" dirty="0" smtClean="0">
                    <a:latin typeface="Gloucester MT Extra Condensed" panose="02030808020601010101" pitchFamily="18" charset="0"/>
                  </a:rPr>
                  <a:t>The </a:t>
                </a:r>
                <a:r>
                  <a:rPr lang="en-US" sz="2100" dirty="0">
                    <a:latin typeface="Gloucester MT Extra Condensed" panose="02030808020601010101" pitchFamily="18" charset="0"/>
                  </a:rPr>
                  <a:t>concave lens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100">
                            <a:latin typeface="Cambria Math"/>
                          </a:rPr>
                          <m:t>(</m:t>
                        </m:r>
                        <m:r>
                          <a:rPr lang="en-US" sz="210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sz="2100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100">
                        <a:latin typeface="Cambria Math"/>
                      </a:rPr>
                      <m:t>)</m:t>
                    </m:r>
                  </m:oMath>
                </a14:m>
                <a:endParaRPr lang="en-US" sz="2100" dirty="0" smtClean="0">
                  <a:latin typeface="Gloucester MT Extra Condensed" panose="02030808020601010101" pitchFamily="18" charset="0"/>
                </a:endParaRPr>
              </a:p>
              <a:p>
                <a:pPr marL="0" indent="0">
                  <a:buNone/>
                </a:pPr>
                <a:r>
                  <a:rPr lang="en-US" sz="2100" dirty="0">
                    <a:latin typeface="Gloucester MT Extra Condensed" panose="02030808020601010101" pitchFamily="18" charset="0"/>
                  </a:rPr>
                  <a:t> </a:t>
                </a:r>
                <a:r>
                  <a:rPr lang="en-US" sz="2100" dirty="0" smtClean="0">
                    <a:latin typeface="Gloucester MT Extra Condensed" panose="02030808020601010101" pitchFamily="18" charset="0"/>
                  </a:rPr>
                  <a:t>is </a:t>
                </a:r>
                <a:r>
                  <a:rPr lang="en-US" sz="2100" dirty="0">
                    <a:latin typeface="Gloucester MT Extra Condensed" panose="02030808020601010101" pitchFamily="18" charset="0"/>
                  </a:rPr>
                  <a:t>placed between convex lens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100">
                            <a:latin typeface="Cambria Math"/>
                          </a:rPr>
                          <m:t>(</m:t>
                        </m:r>
                        <m:r>
                          <a:rPr lang="en-US" sz="210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sz="210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100">
                        <a:latin typeface="Cambria Math"/>
                      </a:rPr>
                      <m:t>)</m:t>
                    </m:r>
                  </m:oMath>
                </a14:m>
                <a:r>
                  <a:rPr lang="en-US" sz="2100" dirty="0">
                    <a:latin typeface="Gloucester MT Extra Condensed" panose="02030808020601010101" pitchFamily="18" charset="0"/>
                  </a:rPr>
                  <a:t>  and image</a:t>
                </a:r>
                <a14:m>
                  <m:oMath xmlns:m="http://schemas.openxmlformats.org/officeDocument/2006/math">
                    <m:r>
                      <a:rPr lang="en-US" sz="2100">
                        <a:latin typeface="Cambria Math"/>
                      </a:rPr>
                      <m:t>(</m:t>
                    </m:r>
                    <m:r>
                      <a:rPr lang="en-US" sz="2100">
                        <a:latin typeface="Cambria Math"/>
                      </a:rPr>
                      <m:t>𝑰</m:t>
                    </m:r>
                    <m:r>
                      <a:rPr lang="en-US" sz="2100">
                        <a:latin typeface="Cambria Math"/>
                      </a:rPr>
                      <m:t>)</m:t>
                    </m:r>
                  </m:oMath>
                </a14:m>
                <a:r>
                  <a:rPr lang="en-US" sz="2100" dirty="0">
                    <a:latin typeface="Gloucester MT Extra Condensed" panose="02030808020601010101" pitchFamily="18" charset="0"/>
                  </a:rPr>
                  <a:t>. The concave lens diverges the </a:t>
                </a:r>
                <a:r>
                  <a:rPr lang="en-US" sz="2100" dirty="0" smtClean="0">
                    <a:latin typeface="Gloucester MT Extra Condensed" panose="02030808020601010101" pitchFamily="18" charset="0"/>
                  </a:rPr>
                  <a:t>rays</a:t>
                </a:r>
              </a:p>
              <a:p>
                <a:pPr marL="0" indent="0">
                  <a:buNone/>
                </a:pPr>
                <a:r>
                  <a:rPr lang="en-US" sz="2100" dirty="0" smtClean="0">
                    <a:latin typeface="Gloucester MT Extra Condensed" panose="02030808020601010101" pitchFamily="18" charset="0"/>
                  </a:rPr>
                  <a:t> </a:t>
                </a:r>
                <a:r>
                  <a:rPr lang="en-US" sz="2100" dirty="0">
                    <a:latin typeface="Gloucester MT Extra Condensed" panose="02030808020601010101" pitchFamily="18" charset="0"/>
                  </a:rPr>
                  <a:t>and the image is now formed at </a:t>
                </a:r>
                <a14:m>
                  <m:oMath xmlns:m="http://schemas.openxmlformats.org/officeDocument/2006/math">
                    <m:r>
                      <a:rPr lang="en-US" sz="2100">
                        <a:latin typeface="Cambria Math"/>
                      </a:rPr>
                      <m:t>(</m:t>
                    </m:r>
                    <m:r>
                      <a:rPr lang="en-US" sz="2100">
                        <a:latin typeface="Cambria Math"/>
                      </a:rPr>
                      <m:t>𝑰</m:t>
                    </m:r>
                    <m:r>
                      <a:rPr lang="en-US" sz="2100">
                        <a:latin typeface="Cambria Math"/>
                      </a:rPr>
                      <m:t>′)</m:t>
                    </m:r>
                  </m:oMath>
                </a14:m>
                <a:r>
                  <a:rPr lang="en-US" sz="2100" dirty="0">
                    <a:latin typeface="Gloucester MT Extra Condensed" panose="02030808020601010101" pitchFamily="18" charset="0"/>
                  </a:rPr>
                  <a:t> as shown in ray diagram. For concave lens, </a:t>
                </a:r>
                <a14:m>
                  <m:oMath xmlns:m="http://schemas.openxmlformats.org/officeDocument/2006/math">
                    <m:r>
                      <a:rPr lang="en-US" sz="2100">
                        <a:latin typeface="Cambria Math"/>
                      </a:rPr>
                      <m:t>(</m:t>
                    </m:r>
                    <m:r>
                      <a:rPr lang="en-US" sz="2100">
                        <a:latin typeface="Cambria Math"/>
                      </a:rPr>
                      <m:t>𝑰</m:t>
                    </m:r>
                    <m:r>
                      <a:rPr lang="en-US" sz="2100">
                        <a:latin typeface="Cambria Math"/>
                      </a:rPr>
                      <m:t>)</m:t>
                    </m:r>
                  </m:oMath>
                </a14:m>
                <a:r>
                  <a:rPr lang="en-US" sz="2100" dirty="0">
                    <a:latin typeface="Gloucester MT Extra Condensed" panose="02030808020601010101" pitchFamily="18" charset="0"/>
                  </a:rPr>
                  <a:t> is </a:t>
                </a:r>
                <a:endParaRPr lang="en-US" sz="2100" dirty="0" smtClean="0">
                  <a:latin typeface="Gloucester MT Extra Condensed" panose="02030808020601010101" pitchFamily="18" charset="0"/>
                </a:endParaRPr>
              </a:p>
              <a:p>
                <a:pPr marL="0" indent="0">
                  <a:buNone/>
                </a:pPr>
                <a:r>
                  <a:rPr lang="en-US" sz="2100" dirty="0" smtClean="0">
                    <a:latin typeface="Gloucester MT Extra Condensed" panose="02030808020601010101" pitchFamily="18" charset="0"/>
                  </a:rPr>
                  <a:t>the </a:t>
                </a:r>
                <a:r>
                  <a:rPr lang="en-US" sz="2100" dirty="0">
                    <a:latin typeface="Gloucester MT Extra Condensed" panose="02030808020601010101" pitchFamily="18" charset="0"/>
                  </a:rPr>
                  <a:t>virtual object and </a:t>
                </a:r>
                <a14:m>
                  <m:oMath xmlns:m="http://schemas.openxmlformats.org/officeDocument/2006/math">
                    <m:r>
                      <a:rPr lang="en-US" sz="2100">
                        <a:latin typeface="Cambria Math"/>
                      </a:rPr>
                      <m:t>(</m:t>
                    </m:r>
                    <m:r>
                      <a:rPr lang="en-US" sz="2100">
                        <a:latin typeface="Cambria Math"/>
                      </a:rPr>
                      <m:t>𝑰</m:t>
                    </m:r>
                    <m:r>
                      <a:rPr lang="en-US" sz="2100">
                        <a:latin typeface="Cambria Math"/>
                      </a:rPr>
                      <m:t>′)</m:t>
                    </m:r>
                  </m:oMath>
                </a14:m>
                <a:r>
                  <a:rPr lang="en-US" sz="2100" dirty="0">
                    <a:latin typeface="Gloucester MT Extra Condensed" panose="02030808020601010101" pitchFamily="18" charset="0"/>
                  </a:rPr>
                  <a:t> is the real image. </a:t>
                </a:r>
              </a:p>
              <a:p>
                <a:pPr marL="0" indent="0">
                  <a:buNone/>
                </a:pPr>
                <a:endParaRPr lang="en-US" sz="2100" dirty="0">
                  <a:latin typeface="Gloucester MT Extra Condensed" panose="02030808020601010101" pitchFamily="18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16963"/>
              </a:xfrm>
              <a:blipFill rotWithShape="0">
                <a:blip r:embed="rId2"/>
                <a:stretch>
                  <a:fillRect l="-754" t="-2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C:\Users\lenovo pc\Desktop\30525811104_234f750cef_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587" y="3225187"/>
            <a:ext cx="4171950" cy="3343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1323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123</Words>
  <Application>Microsoft Office PowerPoint</Application>
  <PresentationFormat>Custom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Experiment Four Determining Focal Length of Concave Lens Using a Convex Lens.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Najwa Almusawy</dc:creator>
  <cp:lastModifiedBy>Nada</cp:lastModifiedBy>
  <cp:revision>21</cp:revision>
  <dcterms:created xsi:type="dcterms:W3CDTF">2018-12-01T12:17:18Z</dcterms:created>
  <dcterms:modified xsi:type="dcterms:W3CDTF">2018-12-04T18:01:52Z</dcterms:modified>
</cp:coreProperties>
</file>